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8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12192000" cy="6858000"/>
  <p:notesSz cx="6858000" cy="9144000"/>
  <p:custDataLst>
    <p:tags r:id="rId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400"/>
    <a:srgbClr val="F2D3A6"/>
    <a:srgbClr val="E2B200"/>
    <a:srgbClr val="FFD399"/>
    <a:srgbClr val="FED894"/>
    <a:srgbClr val="FAC988"/>
    <a:srgbClr val="FF9966"/>
    <a:srgbClr val="FFCC00"/>
    <a:srgbClr val="F9F8E0"/>
    <a:srgbClr val="DED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96" y="30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230"/>
    </p:cViewPr>
  </p:sorterViewPr>
  <p:notesViewPr>
    <p:cSldViewPr showGuides="1"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57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89040" y="107504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FA4CE-86E1-494C-9F4A-FEE8C68A0E4F}" type="datetime2">
              <a:rPr lang="da-DK" sz="900" smtClean="0"/>
              <a:t>3. maj 2023</a:t>
            </a:fld>
            <a:endParaRPr lang="da-DK" sz="90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89040" y="860444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BE38-A799-4993-A8C4-E0FE3F379F6A}" type="slidenum">
              <a:rPr lang="da-DK" sz="900" smtClean="0"/>
              <a:t>‹nr.›</a:t>
            </a:fld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37574958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CF473EA7-E551-45D1-8034-63E8DB0C2B18}" type="datetime2">
              <a:rPr lang="da-DK" smtClean="0"/>
              <a:pPr/>
              <a:t>3. maj 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0913D85-34BC-4FA7-A491-B95498CAAD6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2437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1770DC-A656-4F44-B210-0A583265471B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194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6" y="908720"/>
            <a:ext cx="10538884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6" y="1628780"/>
            <a:ext cx="10538884" cy="424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971EACAC-87E1-4FD6-AF01-E485D80A0B03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2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2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71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vælg selv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felt 22"/>
          <p:cNvSpPr txBox="1"/>
          <p:nvPr userDrawn="1"/>
        </p:nvSpPr>
        <p:spPr>
          <a:xfrm>
            <a:off x="-1584853" y="152641"/>
            <a:ext cx="1488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4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sp>
        <p:nvSpPr>
          <p:cNvPr id="18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727200" y="2970000"/>
            <a:ext cx="1692000" cy="781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ladsholder til tekst 7" descr="&quot;&quot;" title="&quot;&quot;"/>
          <p:cNvSpPr>
            <a:spLocks noGrp="1"/>
          </p:cNvSpPr>
          <p:nvPr>
            <p:ph type="body" sz="quarter" idx="15"/>
          </p:nvPr>
        </p:nvSpPr>
        <p:spPr>
          <a:xfrm rot="14880000">
            <a:off x="929314" y="1683923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4" name="Pladsholder til tekst 7" descr="&quot;&quot;" title="&quot;&quot;"/>
          <p:cNvSpPr>
            <a:spLocks noGrp="1"/>
          </p:cNvSpPr>
          <p:nvPr>
            <p:ph type="body" sz="quarter" idx="16"/>
          </p:nvPr>
        </p:nvSpPr>
        <p:spPr>
          <a:xfrm rot="17520000">
            <a:off x="904571" y="512332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5" name="Pladsholder til tekst 5" descr="Socialstyrelsens pay-off" title="Socialstyrelsens pay-off"/>
          <p:cNvSpPr>
            <a:spLocks noGrp="1"/>
          </p:cNvSpPr>
          <p:nvPr>
            <p:ph type="body" sz="quarter" idx="17"/>
          </p:nvPr>
        </p:nvSpPr>
        <p:spPr>
          <a:xfrm>
            <a:off x="4007767" y="6089047"/>
            <a:ext cx="1012025" cy="29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-1584853" y="2525760"/>
            <a:ext cx="14881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 smtClean="0"/>
              <a:t>Ændre farve på billedet</a:t>
            </a:r>
            <a:r>
              <a:rPr lang="da-DK" sz="1000" baseline="0" dirty="0" smtClean="0"/>
              <a:t>:</a:t>
            </a:r>
            <a:endParaRPr lang="da-DK" sz="1000" baseline="0" dirty="0"/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 smtClean="0"/>
              <a:t>Marker billedet, vælg ”Formatér” i top-menuen. Tryk på menupunktet ”Farve”, hvor du vælger ”Flere variationer”. Her finder du listen ”Brugerdefineret farver” som du kan vælge fra.</a:t>
            </a:r>
            <a:endParaRPr lang="da-DK" sz="1000" dirty="0"/>
          </a:p>
        </p:txBody>
      </p:sp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 smtClean="0"/>
              <a:t>Indsæt eget billede.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04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beige">
    <p:bg>
      <p:bgPr>
        <a:solidFill>
          <a:srgbClr val="DED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beige">
    <p:bg>
      <p:bgPr>
        <a:solidFill>
          <a:srgbClr val="DED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401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ED5C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2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ED5CB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7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8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143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2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38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7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8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3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CE3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4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6" y="1628780"/>
            <a:ext cx="5112568" cy="424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5C27DCA4-5252-484F-82F4-4E6B3463D832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2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2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0"/>
          </p:nvPr>
        </p:nvSpPr>
        <p:spPr>
          <a:xfrm>
            <a:off x="6262489" y="1628780"/>
            <a:ext cx="5112568" cy="424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6" y="908720"/>
            <a:ext cx="10538884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772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468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BAD9C1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2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BAD9C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3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mørke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mørk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49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mørk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BCB5B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24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5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2_mørk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BCB5B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7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orange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orange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623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9D39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enstre, indhold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615956" y="908721"/>
            <a:ext cx="5761137" cy="4968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838200" y="2204868"/>
            <a:ext cx="4633733" cy="3672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871D3609-F721-40AB-B59A-5E766519431A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4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38206" y="908720"/>
            <a:ext cx="4633727" cy="1152128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16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2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9D392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4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lys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43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6C7C9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3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4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5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6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-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8" y="3050957"/>
            <a:ext cx="7848872" cy="756084"/>
          </a:xfrm>
        </p:spPr>
        <p:txBody>
          <a:bodyPr anchor="ctr"/>
          <a:lstStyle>
            <a:lvl1pPr>
              <a:defRPr sz="3200" b="0"/>
            </a:lvl1pPr>
          </a:lstStyle>
          <a:p>
            <a:r>
              <a:rPr lang="da-DK" dirty="0" err="1" smtClean="0"/>
              <a:t>Kapitel-overskrift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30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1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DDEF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-3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DDEF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8" y="2996952"/>
            <a:ext cx="1603387" cy="54868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3552" y="-27732"/>
            <a:ext cx="1438781" cy="69134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7768" y="6093296"/>
            <a:ext cx="1012024" cy="29873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007767" y="2852936"/>
            <a:ext cx="7200801" cy="756084"/>
          </a:xfrm>
        </p:spPr>
        <p:txBody>
          <a:bodyPr anchor="b"/>
          <a:lstStyle>
            <a:lvl1pPr>
              <a:defRPr sz="3800" b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07768" y="3789040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Undertitel / oplægsholder</a:t>
            </a:r>
          </a:p>
        </p:txBody>
      </p:sp>
      <p:sp>
        <p:nvSpPr>
          <p:cNvPr id="14" name="Pladsholder til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007767" y="4635112"/>
            <a:ext cx="7200801" cy="522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1" i="1">
                <a:solidFill>
                  <a:schemeClr val="tx2"/>
                </a:solidFill>
              </a:defRPr>
            </a:lvl1pPr>
            <a:lvl2pPr marL="179995" indent="0">
              <a:buNone/>
              <a:defRPr sz="2000" b="1">
                <a:solidFill>
                  <a:schemeClr val="bg1"/>
                </a:solidFill>
              </a:defRPr>
            </a:lvl2pPr>
            <a:lvl3pPr marL="359991" indent="0">
              <a:buNone/>
              <a:defRPr sz="2000" b="1">
                <a:solidFill>
                  <a:schemeClr val="bg1"/>
                </a:solidFill>
              </a:defRPr>
            </a:lvl3pPr>
            <a:lvl4pPr marL="539986" indent="0">
              <a:buNone/>
              <a:defRPr sz="2000" b="1">
                <a:solidFill>
                  <a:schemeClr val="bg1"/>
                </a:solidFill>
              </a:defRPr>
            </a:lvl4pPr>
            <a:lvl5pPr marL="719982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Dato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2" y="2970000"/>
            <a:ext cx="1691273" cy="7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enstre,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7306291" y="0"/>
            <a:ext cx="4885709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953378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0923C420-9E67-42BA-B584-F95AA3322761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4529442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9424" y="6361702"/>
            <a:ext cx="4788000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8" name="Pladsholder til indhold 2"/>
          <p:cNvSpPr>
            <a:spLocks noGrp="1"/>
          </p:cNvSpPr>
          <p:nvPr>
            <p:ph idx="1"/>
          </p:nvPr>
        </p:nvSpPr>
        <p:spPr>
          <a:xfrm>
            <a:off x="839417" y="1772816"/>
            <a:ext cx="5616624" cy="4104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839416" y="908720"/>
            <a:ext cx="5857162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509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højre,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A49CB767-770C-4D9F-A97D-9CBCC0E0189D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5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885709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19936" y="6361702"/>
            <a:ext cx="4788000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5519928" y="6259213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 smtClean="0">
                <a:solidFill>
                  <a:schemeClr val="tx2"/>
                </a:solidFill>
              </a:rPr>
              <a:t>Social- og Boligstyrelsen</a:t>
            </a:r>
            <a:endParaRPr lang="da-DK" sz="900" b="1" dirty="0">
              <a:solidFill>
                <a:schemeClr val="tx2"/>
              </a:solidFill>
            </a:endParaRPr>
          </a:p>
        </p:txBody>
      </p:sp>
      <p:sp>
        <p:nvSpPr>
          <p:cNvPr id="21" name="Pladsholder til indhold 2"/>
          <p:cNvSpPr>
            <a:spLocks noGrp="1"/>
          </p:cNvSpPr>
          <p:nvPr>
            <p:ph idx="1"/>
          </p:nvPr>
        </p:nvSpPr>
        <p:spPr>
          <a:xfrm>
            <a:off x="5519928" y="1772816"/>
            <a:ext cx="5851457" cy="4104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519928" y="908720"/>
            <a:ext cx="5857162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58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remhævet + tekst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544792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383" y="908720"/>
            <a:ext cx="4392489" cy="48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7DEB4FC1-F200-474A-82EC-44B5EDD86E56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096000" y="6361702"/>
            <a:ext cx="4248000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095992" y="6259213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 smtClean="0">
                <a:solidFill>
                  <a:schemeClr val="tx2"/>
                </a:solidFill>
              </a:rPr>
              <a:t>Social- og Boligstyrelsen</a:t>
            </a:r>
            <a:endParaRPr lang="da-DK" sz="900" b="1" dirty="0">
              <a:solidFill>
                <a:schemeClr val="tx2"/>
              </a:solidFill>
            </a:endParaRPr>
          </a:p>
        </p:txBody>
      </p:sp>
      <p:sp>
        <p:nvSpPr>
          <p:cNvPr id="20" name="Pladsholder til indhold 2"/>
          <p:cNvSpPr>
            <a:spLocks noGrp="1"/>
          </p:cNvSpPr>
          <p:nvPr>
            <p:ph idx="1"/>
          </p:nvPr>
        </p:nvSpPr>
        <p:spPr>
          <a:xfrm>
            <a:off x="6095992" y="1772816"/>
            <a:ext cx="5275393" cy="4104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095992" y="908720"/>
            <a:ext cx="5281098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7136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3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fremhævet + tekst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544792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7" hasCustomPrompt="1"/>
          </p:nvPr>
        </p:nvSpPr>
        <p:spPr>
          <a:xfrm>
            <a:off x="551383" y="908720"/>
            <a:ext cx="4392489" cy="48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accent6"/>
                </a:solidFill>
              </a:defRPr>
            </a:lvl2pPr>
            <a:lvl3pPr>
              <a:defRPr sz="2400" b="1">
                <a:solidFill>
                  <a:schemeClr val="accent6"/>
                </a:solidFill>
              </a:defRPr>
            </a:lvl3pPr>
            <a:lvl4pPr>
              <a:defRPr sz="2400" b="1">
                <a:solidFill>
                  <a:schemeClr val="accent6"/>
                </a:solidFill>
              </a:defRPr>
            </a:lvl4pPr>
            <a:lvl5pPr>
              <a:defRPr sz="24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94FF257F-52AB-4BA2-B4FE-E2798A54CAD5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096000" y="6361702"/>
            <a:ext cx="4248000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095992" y="6259213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 smtClean="0">
                <a:solidFill>
                  <a:schemeClr val="tx2"/>
                </a:solidFill>
              </a:rPr>
              <a:t>Social- og Boligstyrelsen</a:t>
            </a:r>
            <a:endParaRPr lang="da-DK" sz="900" b="1" dirty="0">
              <a:solidFill>
                <a:schemeClr val="tx2"/>
              </a:solidFill>
            </a:endParaRPr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6095992" y="1772816"/>
            <a:ext cx="5275393" cy="4104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5992" y="908720"/>
            <a:ext cx="5281098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949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5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838200" y="1628780"/>
            <a:ext cx="10538885" cy="1620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0" y="3432340"/>
            <a:ext cx="12192000" cy="2519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C63161AE-C4A4-4EA8-9090-7A11773FDC2C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4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38206" y="908720"/>
            <a:ext cx="10538884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75477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C63161AE-C4A4-4EA8-9090-7A11773FDC2C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14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38206" y="908720"/>
            <a:ext cx="10538884" cy="612070"/>
          </a:xfrm>
        </p:spPr>
        <p:txBody>
          <a:bodyPr anchor="t" anchorCtr="0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122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6" y="764706"/>
            <a:ext cx="10538884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633890" y="6258152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A431A3AE-21EA-4CF0-A5A8-FBE7018E2216}" type="datetime2">
              <a:rPr lang="da-DK" smtClean="0"/>
              <a:t>3. maj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0041" y="6361702"/>
            <a:ext cx="634607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Indsæt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209954" y="6418470"/>
            <a:ext cx="2167136" cy="1068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Side </a:t>
            </a:r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838200" y="1628783"/>
            <a:ext cx="105156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830033" y="6259213"/>
            <a:ext cx="14401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 smtClean="0">
                <a:solidFill>
                  <a:schemeClr val="tx2"/>
                </a:solidFill>
              </a:rPr>
              <a:t>Social- og Boligstyrelsen</a:t>
            </a:r>
            <a:endParaRPr lang="da-DK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53" r:id="rId2"/>
    <p:sldLayoutId id="2147483784" r:id="rId3"/>
    <p:sldLayoutId id="2147483854" r:id="rId4"/>
    <p:sldLayoutId id="2147483850" r:id="rId5"/>
    <p:sldLayoutId id="2147483851" r:id="rId6"/>
    <p:sldLayoutId id="2147483852" r:id="rId7"/>
    <p:sldLayoutId id="2147483786" r:id="rId8"/>
    <p:sldLayoutId id="2147483855" r:id="rId9"/>
    <p:sldLayoutId id="2147483848" r:id="rId10"/>
    <p:sldLayoutId id="2147483808" r:id="rId11"/>
    <p:sldLayoutId id="2147483845" r:id="rId12"/>
    <p:sldLayoutId id="2147483820" r:id="rId13"/>
    <p:sldLayoutId id="2147483830" r:id="rId14"/>
    <p:sldLayoutId id="2147483813" r:id="rId15"/>
    <p:sldLayoutId id="2147483847" r:id="rId16"/>
    <p:sldLayoutId id="2147483829" r:id="rId17"/>
    <p:sldLayoutId id="2147483838" r:id="rId18"/>
    <p:sldLayoutId id="2147483814" r:id="rId19"/>
    <p:sldLayoutId id="2147483817" r:id="rId20"/>
    <p:sldLayoutId id="2147483821" r:id="rId21"/>
    <p:sldLayoutId id="2147483826" r:id="rId22"/>
    <p:sldLayoutId id="2147483810" r:id="rId23"/>
    <p:sldLayoutId id="2147483844" r:id="rId24"/>
    <p:sldLayoutId id="2147483828" r:id="rId25"/>
    <p:sldLayoutId id="2147483841" r:id="rId26"/>
    <p:sldLayoutId id="2147483811" r:id="rId27"/>
    <p:sldLayoutId id="2147483846" r:id="rId28"/>
    <p:sldLayoutId id="2147483824" r:id="rId29"/>
    <p:sldLayoutId id="2147483834" r:id="rId30"/>
    <p:sldLayoutId id="2147483812" r:id="rId31"/>
    <p:sldLayoutId id="2147483843" r:id="rId32"/>
    <p:sldLayoutId id="2147483818" r:id="rId33"/>
    <p:sldLayoutId id="2147483840" r:id="rId34"/>
    <p:sldLayoutId id="2147483809" r:id="rId35"/>
    <p:sldLayoutId id="2147483842" r:id="rId36"/>
    <p:sldLayoutId id="2147483823" r:id="rId37"/>
    <p:sldLayoutId id="2147483849" r:id="rId3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685783" rtl="0" eaLnBrk="1" latinLnBrk="0" hangingPunct="1">
        <a:lnSpc>
          <a:spcPct val="100000"/>
        </a:lnSpc>
        <a:spcBef>
          <a:spcPts val="751"/>
        </a:spcBef>
        <a:buFont typeface="Arial" panose="020B0604020202020204" pitchFamily="34" charset="0"/>
        <a:buChar char="•"/>
        <a:defRPr lang="da-DK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17999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lang="da-DK" sz="1800" i="1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9987" indent="-17999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lang="da-DK" sz="1800" i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19982" indent="-17999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lang="da-DK" sz="1800" i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9978" indent="-179996" algn="l" defTabSz="685783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lang="en-GB" sz="1800" i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1027" userDrawn="1">
          <p15:clr>
            <a:srgbClr val="F26B43"/>
          </p15:clr>
        </p15:guide>
        <p15:guide id="13" pos="513" userDrawn="1">
          <p15:clr>
            <a:srgbClr val="F26B43"/>
          </p15:clr>
        </p15:guide>
        <p15:guide id="14" pos="7167" userDrawn="1">
          <p15:clr>
            <a:srgbClr val="F26B43"/>
          </p15:clr>
        </p15:guide>
        <p15:guide id="15" orient="horz" pos="37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07767" y="260648"/>
            <a:ext cx="7200801" cy="504056"/>
          </a:xfrm>
        </p:spPr>
        <p:txBody>
          <a:bodyPr/>
          <a:lstStyle/>
          <a:p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1600" b="1" dirty="0" smtClean="0"/>
              <a:t>Netværksmøde </a:t>
            </a:r>
            <a:r>
              <a:rPr lang="da-DK" sz="1600" b="1" dirty="0"/>
              <a:t>i </a:t>
            </a:r>
            <a:r>
              <a:rPr lang="da-DK" sz="1600" b="1" dirty="0" err="1"/>
              <a:t>SidLigGodt</a:t>
            </a:r>
            <a:r>
              <a:rPr lang="da-DK" sz="1600" b="1" dirty="0"/>
              <a:t> </a:t>
            </a:r>
            <a:r>
              <a:rPr lang="da-DK" sz="1600" b="1" dirty="0" smtClean="0"/>
              <a:t>2023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sz="1000" b="1" dirty="0">
                <a:solidFill>
                  <a:schemeClr val="tx1"/>
                </a:solidFill>
              </a:rPr>
              <a:t>Tema 1: Placering af </a:t>
            </a:r>
            <a:r>
              <a:rPr lang="da-DK" sz="1000" b="1" dirty="0" smtClean="0">
                <a:solidFill>
                  <a:schemeClr val="tx1"/>
                </a:solidFill>
              </a:rPr>
              <a:t>seler, tema </a:t>
            </a:r>
            <a:r>
              <a:rPr lang="da-DK" sz="1000" b="1" dirty="0">
                <a:solidFill>
                  <a:schemeClr val="tx1"/>
                </a:solidFill>
              </a:rPr>
              <a:t>2: Siddestilling på toilet-badestole</a:t>
            </a:r>
            <a:endParaRPr lang="da-DK" sz="10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4007767" y="908720"/>
            <a:ext cx="7776865" cy="5112568"/>
          </a:xfrm>
        </p:spPr>
        <p:txBody>
          <a:bodyPr/>
          <a:lstStyle/>
          <a:p>
            <a:r>
              <a:rPr lang="da-DK" sz="1100" i="0" dirty="0" smtClean="0">
                <a:solidFill>
                  <a:schemeClr val="tx1"/>
                </a:solidFill>
              </a:rPr>
              <a:t>Program</a:t>
            </a:r>
            <a:br>
              <a:rPr lang="da-DK" sz="1100" i="0" dirty="0" smtClean="0">
                <a:solidFill>
                  <a:schemeClr val="tx1"/>
                </a:solidFill>
              </a:rPr>
            </a:br>
            <a:r>
              <a:rPr lang="da-DK" sz="900" b="0" i="0" dirty="0"/>
              <a:t/>
            </a:r>
            <a:br>
              <a:rPr lang="da-DK" sz="900" b="0" i="0" dirty="0"/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09.00-09.25	Morgenmad og netværk med de øvrige deltagere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09.25-09.40	</a:t>
            </a:r>
            <a:r>
              <a:rPr lang="da-DK" sz="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Velkomst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Social- og Boligstyrelsen.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09.40-10.30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 af seler – hvad kommer før andet</a:t>
            </a:r>
            <a:r>
              <a:rPr lang="da-DK" sz="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Schulz-Petersen,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fysioterapeut, </a:t>
            </a:r>
            <a:r>
              <a:rPr lang="da-DK" sz="9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Hvordan bruger vi optimalt positioneringsseler i kørestole? H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vornår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man 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vælge,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hvilken sele og hvilke kontraindikationer er der for hver 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enkelt type? Hvad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man have på plads i kørestolen, før man skal overveje seler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10.30-10.45	Pause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10.45-11.00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Tekniske krav til seler </a:t>
            </a:r>
            <a:r>
              <a:rPr lang="da-DK" sz="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montering i kørestolen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Schulz-Petersen,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fysioterapeut, </a:t>
            </a:r>
            <a:r>
              <a:rPr lang="da-DK" sz="9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Sitt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Hvilke tekniske krav skal seler opfylde for at være godkendt til brug i 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kørestole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Sikkerhedsseler i forhold til positioneringsseler.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11.00-11.40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 i </a:t>
            </a:r>
            <a:r>
              <a:rPr lang="da-DK" sz="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netværket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Mary Petersen,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faglig konsulent, Social- 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Boligstyrelsen.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Her er muligheden for at dele egne erfaringer med brug af seler med kolleger.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11.40-12.00 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Positioneringsseler i forhold til </a:t>
            </a:r>
            <a:r>
              <a:rPr lang="da-DK" sz="9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magtanvendelsesreglerne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Mary Petersen, Social- og Boligstyrelsen.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Hvad er seneste nyt i forhold til brug af seler til personer, som ikke er i stand 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give samtykke?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12.00-13.00 	Frokost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13.00-14.40 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Siddestilling på toilet-badestole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Dollerup Larsen,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ergoterapeut, Specialrådgivningen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Rødovre.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a-DK" sz="900" b="0" i="0" dirty="0">
                <a:solidFill>
                  <a:schemeClr val="tx1"/>
                </a:solidFill>
              </a:rPr>
              <a:t>På baggrund af et projekt i regi af </a:t>
            </a:r>
            <a:r>
              <a:rPr lang="da-DK" sz="900" b="0" i="0" dirty="0" err="1" smtClean="0">
                <a:solidFill>
                  <a:schemeClr val="tx1"/>
                </a:solidFill>
              </a:rPr>
              <a:t>ViTSi</a:t>
            </a:r>
            <a:r>
              <a:rPr lang="da-DK" sz="900" b="0" i="0" dirty="0" smtClean="0">
                <a:solidFill>
                  <a:schemeClr val="tx1"/>
                </a:solidFill>
              </a:rPr>
              <a:t> bliver problemstillinger</a:t>
            </a:r>
            <a:r>
              <a:rPr lang="da-DK" sz="900" b="0" i="0" dirty="0">
                <a:solidFill>
                  <a:schemeClr val="tx1"/>
                </a:solidFill>
              </a:rPr>
              <a:t>, fund og </a:t>
            </a:r>
            <a:r>
              <a:rPr lang="da-DK" sz="900" b="0" i="0" dirty="0" smtClean="0">
                <a:solidFill>
                  <a:schemeClr val="tx1"/>
                </a:solidFill>
              </a:rPr>
              <a:t>løsningsforslag gennemgået ud fra </a:t>
            </a:r>
            <a:r>
              <a:rPr lang="da-DK" sz="900" b="0" i="0" dirty="0">
                <a:solidFill>
                  <a:schemeClr val="tx1"/>
                </a:solidFill>
              </a:rPr>
              <a:t>en mindre </a:t>
            </a:r>
            <a:r>
              <a:rPr lang="da-DK" sz="900" b="0" i="0" dirty="0" smtClean="0">
                <a:solidFill>
                  <a:schemeClr val="tx1"/>
                </a:solidFill>
              </a:rPr>
              <a:t>undersøgelse </a:t>
            </a:r>
            <a:r>
              <a:rPr lang="da-DK" sz="900" b="0" i="0" dirty="0">
                <a:solidFill>
                  <a:schemeClr val="tx1"/>
                </a:solidFill>
              </a:rPr>
              <a:t>af </a:t>
            </a:r>
            <a:r>
              <a:rPr lang="da-DK" sz="900" b="0" i="0" dirty="0" smtClean="0">
                <a:solidFill>
                  <a:schemeClr val="tx1"/>
                </a:solidFill>
              </a:rPr>
              <a:t>fem 	udvalgte </a:t>
            </a:r>
            <a:r>
              <a:rPr lang="da-DK" sz="900" b="0" i="0" dirty="0">
                <a:solidFill>
                  <a:schemeClr val="tx1"/>
                </a:solidFill>
              </a:rPr>
              <a:t>toilet-badestole. Borgeren har ofte behov for at sidde længere tid ad gangen, og en </a:t>
            </a:r>
            <a:r>
              <a:rPr lang="da-DK" sz="900" b="0" i="0" dirty="0" smtClean="0">
                <a:solidFill>
                  <a:schemeClr val="tx1"/>
                </a:solidFill>
              </a:rPr>
              <a:t>stor del af dem får vævsskader</a:t>
            </a:r>
            <a:r>
              <a:rPr lang="da-DK" sz="900" b="0" i="0" dirty="0">
                <a:solidFill>
                  <a:schemeClr val="tx1"/>
                </a:solidFill>
              </a:rPr>
              <a:t>. Derudover er </a:t>
            </a:r>
            <a:r>
              <a:rPr lang="da-DK" sz="900" b="0" i="0" dirty="0" smtClean="0">
                <a:solidFill>
                  <a:schemeClr val="tx1"/>
                </a:solidFill>
              </a:rPr>
              <a:t>	det svært </a:t>
            </a:r>
            <a:r>
              <a:rPr lang="da-DK" sz="900" b="0" i="0" dirty="0">
                <a:solidFill>
                  <a:schemeClr val="tx1"/>
                </a:solidFill>
              </a:rPr>
              <a:t>at placere borgeren i en god stilling ift. den optimale positionering for toiletbesøg. </a:t>
            </a:r>
            <a:r>
              <a:rPr lang="da-DK" sz="900" b="0" i="0" dirty="0" smtClean="0">
                <a:solidFill>
                  <a:schemeClr val="tx1"/>
                </a:solidFill>
              </a:rPr>
              <a:t>Almindelige toiletsæder </a:t>
            </a:r>
            <a:r>
              <a:rPr lang="da-DK" sz="900" b="0" i="0" dirty="0">
                <a:solidFill>
                  <a:schemeClr val="tx1"/>
                </a:solidFill>
              </a:rPr>
              <a:t>er oftest formede, mens </a:t>
            </a:r>
            <a:r>
              <a:rPr lang="da-DK" sz="900" b="0" i="0" dirty="0" smtClean="0">
                <a:solidFill>
                  <a:schemeClr val="tx1"/>
                </a:solidFill>
              </a:rPr>
              <a:t>	en del </a:t>
            </a:r>
            <a:r>
              <a:rPr lang="da-DK" sz="900" b="0" i="0" dirty="0">
                <a:solidFill>
                  <a:schemeClr val="tx1"/>
                </a:solidFill>
              </a:rPr>
              <a:t>af sæderne på toilet-badestolene er flade. Hvorfor mon</a:t>
            </a:r>
            <a:r>
              <a:rPr lang="da-DK" sz="900" b="0" i="0" dirty="0" smtClean="0">
                <a:solidFill>
                  <a:schemeClr val="tx1"/>
                </a:solidFill>
              </a:rPr>
              <a:t>?</a:t>
            </a:r>
            <a:br>
              <a:rPr lang="da-DK" sz="900" b="0" i="0" dirty="0" smtClean="0">
                <a:solidFill>
                  <a:schemeClr val="tx1"/>
                </a:solidFill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14.40-14.55 	Pause 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14.55-15.25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Sparring i netværket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Mary Petersen,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faglig konsulent, Social- 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Boligstyrelsen.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Her er muligheden for at dele jeres egne erfaringer med brug af </a:t>
            </a:r>
            <a:r>
              <a:rPr lang="da-DK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toilet-badestole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kolleger. </a:t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15.25-15.30 	</a:t>
            </a:r>
            <a:r>
              <a:rPr lang="da-DK" sz="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Afslutning og tak for i dag </a:t>
            </a:r>
            <a:r>
              <a:rPr lang="da-DK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Social- og Boligstyrelsen. </a:t>
            </a:r>
            <a: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900" b="0" i="0" dirty="0">
              <a:solidFill>
                <a:schemeClr val="tx1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840416" y="6453336"/>
            <a:ext cx="19442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i="1" dirty="0" smtClean="0"/>
              <a:t>Horsens 7.11. og Roskilde 9.11., 2023</a:t>
            </a:r>
          </a:p>
        </p:txBody>
      </p:sp>
    </p:spTree>
    <p:extLst>
      <p:ext uri="{BB962C8B-B14F-4D97-AF65-F5344CB8AC3E}">
        <p14:creationId xmlns:p14="http://schemas.microsoft.com/office/powerpoint/2010/main" val="3711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Socialstyrelsen DK">
  <a:themeElements>
    <a:clrScheme name="Brugerdefineret 11">
      <a:dk1>
        <a:sysClr val="windowText" lastClr="000000"/>
      </a:dk1>
      <a:lt1>
        <a:sysClr val="window" lastClr="FFFFFF"/>
      </a:lt1>
      <a:dk2>
        <a:srgbClr val="AF292E"/>
      </a:dk2>
      <a:lt2>
        <a:srgbClr val="7C7679"/>
      </a:lt2>
      <a:accent1>
        <a:srgbClr val="977B78"/>
      </a:accent1>
      <a:accent2>
        <a:srgbClr val="2F526F"/>
      </a:accent2>
      <a:accent3>
        <a:srgbClr val="E4BC2F"/>
      </a:accent3>
      <a:accent4>
        <a:srgbClr val="6C8777"/>
      </a:accent4>
      <a:accent5>
        <a:srgbClr val="C27030"/>
      </a:accent5>
      <a:accent6>
        <a:srgbClr val="AF292E"/>
      </a:accent6>
      <a:hlink>
        <a:srgbClr val="AF292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Social- og Boligstyrelsen_DK-Skabelon.pptx" id="{0CAC5424-6123-41DF-8238-C2AA1D6FE5F6}" vid="{67C61003-BEAF-4A70-BBD9-520F7B6DCEF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88605becb83c4ceea1525c36d656d29e</Template>
  <TotalTime>0</TotalTime>
  <Words>427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Socialstyrelsen DK</vt:lpstr>
      <vt:lpstr>        Netværksmøde i SidLigGodt 2023 Tema 1: Placering af seler, tema 2: Siddestilling på toilet-badestole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2023-04-03T12:31:39Z</dcterms:created>
  <dcterms:modified xsi:type="dcterms:W3CDTF">2023-05-03T11:03:45Z</dcterms:modified>
</cp:coreProperties>
</file>